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17.png" ContentType="image/png"/>
  <Override PartName="/ppt/media/image15.jpeg" ContentType="image/jpeg"/>
  <Override PartName="/ppt/media/image14.jpeg" ContentType="image/jpeg"/>
  <Override PartName="/ppt/media/image13.png" ContentType="image/png"/>
  <Override PartName="/ppt/media/image12.png" ContentType="image/png"/>
  <Override PartName="/ppt/media/image11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6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  <p:pic>
        <p:nvPicPr>
          <p:cNvPr id="86" name="" descr=""/>
          <p:cNvPicPr/>
          <p:nvPr/>
        </p:nvPicPr>
        <p:blipFill>
          <a:blip r:embed="rId3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  <p:pic>
        <p:nvPicPr>
          <p:cNvPr id="129" name="" descr=""/>
          <p:cNvPicPr/>
          <p:nvPr/>
        </p:nvPicPr>
        <p:blipFill>
          <a:blip r:embed="rId3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73" name="" descr="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  <p:pic>
        <p:nvPicPr>
          <p:cNvPr id="174" name="" descr=""/>
          <p:cNvPicPr/>
          <p:nvPr/>
        </p:nvPicPr>
        <p:blipFill>
          <a:blip r:embed="rId3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4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18" name="" descr="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  <p:pic>
        <p:nvPicPr>
          <p:cNvPr id="219" name="" descr=""/>
          <p:cNvPicPr/>
          <p:nvPr/>
        </p:nvPicPr>
        <p:blipFill>
          <a:blip r:embed="rId3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4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5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6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60" name="" descr="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  <p:pic>
        <p:nvPicPr>
          <p:cNvPr id="261" name="" descr=""/>
          <p:cNvPicPr/>
          <p:nvPr/>
        </p:nvPicPr>
        <p:blipFill>
          <a:blip r:embed="rId3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 hidden="1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Line 3"/>
          <p:cNvSpPr/>
          <p:nvPr/>
        </p:nvSpPr>
        <p:spPr>
          <a:xfrm>
            <a:off x="1193400" y="1737720"/>
            <a:ext cx="996696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1097280" y="758880"/>
            <a:ext cx="10058040" cy="3565800"/>
          </a:xfrm>
          <a:prstGeom prst="rect">
            <a:avLst/>
          </a:prstGeom>
        </p:spPr>
        <p:txBody>
          <a:bodyPr anchor="b"/>
          <a:p>
            <a:pPr>
              <a:lnSpc>
                <a:spcPct val="85000"/>
              </a:lnSpc>
            </a:pPr>
            <a:r>
              <a:rPr b="0" lang="en-US" sz="8000" spc="-49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3E73C90F-AEEF-4582-AA49-07D7FD80C608}" type="datetime">
              <a:rPr b="0" lang="hu-H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2017. 12. 8.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F0EF9A4-DDAC-4560-ADDC-CB5F7D4D03BB}" type="slidenum">
              <a:rPr b="0" lang="hu-HU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&lt;szám&gt;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Line 10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PlaceHolder 11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" name="Line 3"/>
          <p:cNvSpPr/>
          <p:nvPr/>
        </p:nvSpPr>
        <p:spPr>
          <a:xfrm>
            <a:off x="1193400" y="1737720"/>
            <a:ext cx="996696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PlaceHolder 4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anchor="b"/>
          <a:p>
            <a:pPr>
              <a:lnSpc>
                <a:spcPct val="85000"/>
              </a:lnSpc>
            </a:pPr>
            <a:r>
              <a:rPr b="0" lang="en-US" sz="4800" spc="-49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371E6C0C-77F2-42FF-956F-38267FB653C7}" type="datetime">
              <a:rPr b="0" lang="hu-H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2017. 12. 8.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2CF3DA3-26DC-41F6-8A9D-BD244EFD07CB}" type="slidenum">
              <a:rPr b="0" lang="hu-HU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&lt;szám&gt;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2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2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Line 3"/>
          <p:cNvSpPr/>
          <p:nvPr/>
        </p:nvSpPr>
        <p:spPr>
          <a:xfrm>
            <a:off x="1193400" y="1737720"/>
            <a:ext cx="996696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PlaceHolder 4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anchor="b"/>
          <a:p>
            <a:pPr>
              <a:lnSpc>
                <a:spcPct val="85000"/>
              </a:lnSpc>
            </a:pPr>
            <a:r>
              <a:rPr b="0" lang="en-US" sz="4800" spc="-49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37400" cy="4023000"/>
          </a:xfrm>
          <a:prstGeom prst="rect">
            <a:avLst/>
          </a:prstGeom>
        </p:spPr>
        <p:txBody>
          <a:bodyPr lIns="0" r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e48312"/>
              </a:buClr>
              <a:buFont typeface="Calibri"/>
              <a:buChar char=" 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vázlatszintEdit Master text styles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38412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56700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74988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93276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6217920" y="1845720"/>
            <a:ext cx="4937400" cy="4023000"/>
          </a:xfrm>
          <a:prstGeom prst="rect">
            <a:avLst/>
          </a:prstGeom>
        </p:spPr>
        <p:txBody>
          <a:bodyPr lIns="0" r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e48312"/>
              </a:buClr>
              <a:buFont typeface="Calibri"/>
              <a:buChar char=" 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vázlatszintEdit Master text styles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38412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56700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74988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93276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86586E53-51C0-466C-BB5D-86FB8F164EA1}" type="datetime">
              <a:rPr b="0" lang="hu-H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2017. 12. 8.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4" name="PlaceHolder 8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5" name="PlaceHolder 9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5E08829-A541-4CDE-BCFA-ECA3CA8573B1}" type="slidenum">
              <a:rPr b="0" lang="hu-HU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&lt;szám&gt;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 hidden="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2" hidden="1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Line 3"/>
          <p:cNvSpPr/>
          <p:nvPr/>
        </p:nvSpPr>
        <p:spPr>
          <a:xfrm>
            <a:off x="1193400" y="1737720"/>
            <a:ext cx="996696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4"/>
          <p:cNvSpPr/>
          <p:nvPr/>
        </p:nvSpPr>
        <p:spPr>
          <a:xfrm>
            <a:off x="0" y="0"/>
            <a:ext cx="4050360" cy="6857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5"/>
          <p:cNvSpPr/>
          <p:nvPr/>
        </p:nvSpPr>
        <p:spPr>
          <a:xfrm>
            <a:off x="4039920" y="0"/>
            <a:ext cx="6372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PlaceHolder 6"/>
          <p:cNvSpPr>
            <a:spLocks noGrp="1"/>
          </p:cNvSpPr>
          <p:nvPr>
            <p:ph type="title"/>
          </p:nvPr>
        </p:nvSpPr>
        <p:spPr>
          <a:xfrm>
            <a:off x="457200" y="594360"/>
            <a:ext cx="3200040" cy="22856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3600" spc="-49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6" name="PlaceHolder 7"/>
          <p:cNvSpPr>
            <a:spLocks noGrp="1"/>
          </p:cNvSpPr>
          <p:nvPr>
            <p:ph type="body"/>
          </p:nvPr>
        </p:nvSpPr>
        <p:spPr>
          <a:xfrm>
            <a:off x="4800600" y="731520"/>
            <a:ext cx="6491880" cy="5257440"/>
          </a:xfrm>
          <a:prstGeom prst="rect">
            <a:avLst/>
          </a:prstGeom>
        </p:spPr>
        <p:txBody>
          <a:bodyPr lIns="0" r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e48312"/>
              </a:buClr>
              <a:buFont typeface="Calibri"/>
              <a:buChar char=" 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vázlatszintEdit Master text styles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38412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56700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74988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93276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7" name="PlaceHolder 8"/>
          <p:cNvSpPr>
            <a:spLocks noGrp="1"/>
          </p:cNvSpPr>
          <p:nvPr>
            <p:ph type="body"/>
          </p:nvPr>
        </p:nvSpPr>
        <p:spPr>
          <a:xfrm>
            <a:off x="457200" y="2926080"/>
            <a:ext cx="3200040" cy="337860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vázlatszintEdit Master text styles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8" name="PlaceHolder 9"/>
          <p:cNvSpPr>
            <a:spLocks noGrp="1"/>
          </p:cNvSpPr>
          <p:nvPr>
            <p:ph type="dt"/>
          </p:nvPr>
        </p:nvSpPr>
        <p:spPr>
          <a:xfrm>
            <a:off x="465480" y="6459840"/>
            <a:ext cx="261828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F60E79BE-869F-4D8C-B91F-38374A0FC656}" type="datetime">
              <a:rPr b="0" lang="hu-H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2017. 12. 8.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9" name="PlaceHolder 10"/>
          <p:cNvSpPr>
            <a:spLocks noGrp="1"/>
          </p:cNvSpPr>
          <p:nvPr>
            <p:ph type="ftr"/>
          </p:nvPr>
        </p:nvSpPr>
        <p:spPr>
          <a:xfrm>
            <a:off x="4800600" y="6459840"/>
            <a:ext cx="4647960" cy="36468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0" name="PlaceHolder 11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B6C872B-4293-4944-B59D-772CAC0B6715}" type="slidenum">
              <a:rPr b="0" lang="hu-HU" sz="1050" spc="-1" strike="noStrike">
                <a:solidFill>
                  <a:srgbClr val="637052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&lt;szám&gt;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 hidden="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2" hidden="1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Line 3"/>
          <p:cNvSpPr/>
          <p:nvPr/>
        </p:nvSpPr>
        <p:spPr>
          <a:xfrm>
            <a:off x="1193400" y="1737720"/>
            <a:ext cx="996696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CustomShape 4"/>
          <p:cNvSpPr/>
          <p:nvPr/>
        </p:nvSpPr>
        <p:spPr>
          <a:xfrm>
            <a:off x="0" y="4952880"/>
            <a:ext cx="12188520" cy="19047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0" y="491508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0" name="PlaceHolder 6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2760" cy="822600"/>
          </a:xfrm>
          <a:prstGeom prst="rect">
            <a:avLst/>
          </a:prstGeom>
        </p:spPr>
        <p:txBody>
          <a:bodyPr tIns="0" bIns="0" anchor="b"/>
          <a:p>
            <a:pPr>
              <a:lnSpc>
                <a:spcPct val="100000"/>
              </a:lnSpc>
            </a:pPr>
            <a:r>
              <a:rPr b="0" lang="en-US" sz="3600" spc="-49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1" name="PlaceHolder 7"/>
          <p:cNvSpPr>
            <a:spLocks noGrp="1"/>
          </p:cNvSpPr>
          <p:nvPr>
            <p:ph type="body"/>
          </p:nvPr>
        </p:nvSpPr>
        <p:spPr>
          <a:xfrm>
            <a:off x="0" y="0"/>
            <a:ext cx="12191760" cy="4914720"/>
          </a:xfrm>
          <a:prstGeom prst="rect">
            <a:avLst/>
          </a:prstGeom>
        </p:spPr>
        <p:txBody>
          <a:bodyPr lIns="457200" rIns="90000" tIns="457200" bIns="4500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en-US" sz="3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en-US" sz="3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en-US" sz="3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en-US" sz="3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en-US" sz="3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en-US" sz="3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vázlatszintClick icon to add picture</a:t>
            </a:r>
            <a:endParaRPr b="0" lang="en-US" sz="3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2" name="PlaceHolder 8"/>
          <p:cNvSpPr>
            <a:spLocks noGrp="1"/>
          </p:cNvSpPr>
          <p:nvPr>
            <p:ph type="body"/>
          </p:nvPr>
        </p:nvSpPr>
        <p:spPr>
          <a:xfrm>
            <a:off x="1097280" y="5906880"/>
            <a:ext cx="10112760" cy="594000"/>
          </a:xfrm>
          <a:prstGeom prst="rect">
            <a:avLst/>
          </a:prstGeom>
        </p:spPr>
        <p:txBody>
          <a:bodyPr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vázlatszintEdit Master text styles</a:t>
            </a:r>
            <a:endParaRPr b="0" lang="en-US" sz="15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3" name="PlaceHolder 9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A733A0A1-FED9-47CD-A15A-6E8FFD0CE86F}" type="datetime">
              <a:rPr b="0" lang="hu-H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2017. 12. 8.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84" name="PlaceHolder 10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85" name="PlaceHolder 11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02CFDB4-DC20-4251-9509-A1E1A6DD1B91}" type="slidenum">
              <a:rPr b="0" lang="hu-HU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&lt;szám&gt;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2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Line 3"/>
          <p:cNvSpPr/>
          <p:nvPr/>
        </p:nvSpPr>
        <p:spPr>
          <a:xfrm>
            <a:off x="1193400" y="1737720"/>
            <a:ext cx="996696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3" name="PlaceHolder 4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4800" spc="-49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e48312"/>
              </a:buClr>
              <a:buFont typeface="Calibri"/>
              <a:buChar char=" 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vázlatszintEdit Master text styles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38412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56700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74988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932760" indent="-182520">
              <a:lnSpc>
                <a:spcPct val="100000"/>
              </a:lnSpc>
              <a:buClr>
                <a:srgbClr val="e48312"/>
              </a:buClr>
              <a:buFont typeface="Calibri"/>
              <a:buChar char="◦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5" name="PlaceHolder 6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F72902F4-35E9-47F6-892E-46E8E1F4AFBE}" type="datetime">
              <a:rPr b="0" lang="hu-HU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2017. 12. 8.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6" name="PlaceHolder 7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7" name="PlaceHolder 8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DA64F1C-74A6-405A-B3AE-17EAD62C92E9}" type="slidenum">
              <a:rPr b="0" lang="hu-HU" sz="10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&lt;szám&gt;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2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6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Shape 1"/>
          <p:cNvSpPr txBox="1"/>
          <p:nvPr/>
        </p:nvSpPr>
        <p:spPr>
          <a:xfrm>
            <a:off x="1097280" y="758880"/>
            <a:ext cx="10058040" cy="35658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85000"/>
              </a:lnSpc>
            </a:pPr>
            <a:r>
              <a:rPr b="0" lang="en-US" sz="8000" spc="-49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Embedded Systems Lab Project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3" name="TextShape 2"/>
          <p:cNvSpPr txBox="1"/>
          <p:nvPr/>
        </p:nvSpPr>
        <p:spPr>
          <a:xfrm>
            <a:off x="1100160" y="4455720"/>
            <a:ext cx="10058040" cy="11426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hu-HU" sz="2400" spc="199" strike="noStrike" cap="all">
                <a:solidFill>
                  <a:srgbClr val="637052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Attila Hegedüs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2400" spc="199" strike="noStrike" cap="all">
                <a:solidFill>
                  <a:srgbClr val="637052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Abbas Vahedi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2000" spc="199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GROUP 3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5" name="CustomShape 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6" name="Line 3"/>
          <p:cNvSpPr/>
          <p:nvPr/>
        </p:nvSpPr>
        <p:spPr>
          <a:xfrm>
            <a:off x="1207440" y="4343400"/>
            <a:ext cx="987552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CustomShape 4"/>
          <p:cNvSpPr/>
          <p:nvPr/>
        </p:nvSpPr>
        <p:spPr>
          <a:xfrm>
            <a:off x="0" y="0"/>
            <a:ext cx="12191760" cy="633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8" name="CustomShape 5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9" name="CustomShape 6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Line 7"/>
          <p:cNvSpPr/>
          <p:nvPr/>
        </p:nvSpPr>
        <p:spPr>
          <a:xfrm>
            <a:off x="8209080" y="4343400"/>
            <a:ext cx="3200400" cy="360"/>
          </a:xfrm>
          <a:prstGeom prst="line">
            <a:avLst/>
          </a:prstGeom>
          <a:ln w="6480">
            <a:solidFill>
              <a:schemeClr val="tx2"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1" name="Picture 2" descr=""/>
          <p:cNvPicPr/>
          <p:nvPr/>
        </p:nvPicPr>
        <p:blipFill>
          <a:blip r:embed="rId1"/>
          <a:stretch/>
        </p:blipFill>
        <p:spPr>
          <a:xfrm>
            <a:off x="128880" y="279360"/>
            <a:ext cx="8080200" cy="5597280"/>
          </a:xfrm>
          <a:prstGeom prst="rect">
            <a:avLst/>
          </a:prstGeom>
          <a:ln>
            <a:noFill/>
          </a:ln>
        </p:spPr>
      </p:pic>
      <p:sp>
        <p:nvSpPr>
          <p:cNvPr id="272" name="TextShape 8"/>
          <p:cNvSpPr txBox="1"/>
          <p:nvPr/>
        </p:nvSpPr>
        <p:spPr>
          <a:xfrm>
            <a:off x="8141040" y="639000"/>
            <a:ext cx="3401640" cy="36856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85000"/>
              </a:lnSpc>
            </a:pPr>
            <a:r>
              <a:rPr b="0" lang="en-US" sz="6600" spc="-49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TASK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CustomShape 2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5" name="Line 3"/>
          <p:cNvSpPr/>
          <p:nvPr/>
        </p:nvSpPr>
        <p:spPr>
          <a:xfrm>
            <a:off x="1193400" y="1737720"/>
            <a:ext cx="996696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6" name="Content Placeholder 5" descr=""/>
          <p:cNvPicPr/>
          <p:nvPr/>
        </p:nvPicPr>
        <p:blipFill>
          <a:blip r:embed="rId1"/>
          <a:srcRect l="15755" t="0" r="0" b="0"/>
          <a:stretch/>
        </p:blipFill>
        <p:spPr>
          <a:xfrm rot="5400000">
            <a:off x="-1139040" y="1139400"/>
            <a:ext cx="6857640" cy="4578480"/>
          </a:xfrm>
          <a:prstGeom prst="rect">
            <a:avLst/>
          </a:prstGeom>
          <a:ln>
            <a:noFill/>
          </a:ln>
        </p:spPr>
      </p:pic>
      <p:sp>
        <p:nvSpPr>
          <p:cNvPr id="277" name="CustomShape 4"/>
          <p:cNvSpPr/>
          <p:nvPr/>
        </p:nvSpPr>
        <p:spPr>
          <a:xfrm>
            <a:off x="4639680" y="0"/>
            <a:ext cx="7552080" cy="6857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CustomShape 5"/>
          <p:cNvSpPr/>
          <p:nvPr/>
        </p:nvSpPr>
        <p:spPr>
          <a:xfrm>
            <a:off x="4578840" y="0"/>
            <a:ext cx="6372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TextShape 6"/>
          <p:cNvSpPr txBox="1"/>
          <p:nvPr/>
        </p:nvSpPr>
        <p:spPr>
          <a:xfrm>
            <a:off x="5124240" y="516960"/>
            <a:ext cx="6339600" cy="8877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4000" spc="-49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Structure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0" name="TextShape 7"/>
          <p:cNvSpPr txBox="1"/>
          <p:nvPr/>
        </p:nvSpPr>
        <p:spPr>
          <a:xfrm>
            <a:off x="5061240" y="2976840"/>
            <a:ext cx="6339600" cy="3652200"/>
          </a:xfrm>
          <a:prstGeom prst="rect">
            <a:avLst/>
          </a:prstGeom>
          <a:noFill/>
          <a:ln>
            <a:noFill/>
          </a:ln>
        </p:spPr>
        <p:txBody>
          <a:bodyPr lIns="0" rIns="0"/>
          <a:p>
            <a:pPr marL="91440" indent="-91080">
              <a:lnSpc>
                <a:spcPct val="100000"/>
              </a:lnSpc>
              <a:buClr>
                <a:srgbClr val="ffff00"/>
              </a:buClr>
              <a:buFont typeface="Wingdings" charset="2"/>
              <a:buChar char="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length  =   28Cm &amp; Width   =   26 cm &amp; Height   = 31cm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ffff00"/>
              </a:buClr>
              <a:buFont typeface="Wingdings" charset="2"/>
              <a:buChar char="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  motors for driving and  1 for controlling system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ffff00"/>
              </a:buClr>
              <a:buFont typeface="Wingdings" charset="2"/>
              <a:buChar char="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 physical boosters and protectors for IR sensor detector(Cans!)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ffff00"/>
              </a:buClr>
              <a:buFont typeface="Wingdings" charset="2"/>
              <a:buChar char="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90000"/>
              </a:lnSpc>
              <a:buClr>
                <a:srgbClr val="e48312"/>
              </a:buClr>
              <a:buFont typeface="Calibri"/>
              <a:buChar char=" 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1"/>
          <p:cNvSpPr txBox="1"/>
          <p:nvPr/>
        </p:nvSpPr>
        <p:spPr>
          <a:xfrm>
            <a:off x="457200" y="631800"/>
            <a:ext cx="3200040" cy="15249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3600" spc="-49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Robot behavior concept to reach the target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82" name="Content Placeholder 5" descr=""/>
          <p:cNvPicPr/>
          <p:nvPr/>
        </p:nvPicPr>
        <p:blipFill>
          <a:blip r:embed="rId1"/>
          <a:srcRect l="0" t="9032" r="0" b="0"/>
          <a:stretch/>
        </p:blipFill>
        <p:spPr>
          <a:xfrm>
            <a:off x="4173120" y="266040"/>
            <a:ext cx="7755480" cy="6367320"/>
          </a:xfrm>
          <a:prstGeom prst="rect">
            <a:avLst/>
          </a:prstGeom>
          <a:ln>
            <a:noFill/>
          </a:ln>
        </p:spPr>
      </p:pic>
      <p:sp>
        <p:nvSpPr>
          <p:cNvPr id="283" name="TextShape 2"/>
          <p:cNvSpPr txBox="1"/>
          <p:nvPr/>
        </p:nvSpPr>
        <p:spPr>
          <a:xfrm>
            <a:off x="457200" y="2286000"/>
            <a:ext cx="3200040" cy="40186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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initialize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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Searching IR signals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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Boosts IR signals that receive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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Locks on it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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Avoided to crash with obstacles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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Avoided to stuck into the Corner Trap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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Detect Emergency situation and imply rescue function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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Try to keep the Direction 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extShape 1"/>
          <p:cNvSpPr txBox="1"/>
          <p:nvPr/>
        </p:nvSpPr>
        <p:spPr>
          <a:xfrm>
            <a:off x="1039320" y="5026320"/>
            <a:ext cx="10112760" cy="547200"/>
          </a:xfrm>
          <a:prstGeom prst="rect">
            <a:avLst/>
          </a:prstGeom>
          <a:noFill/>
          <a:ln>
            <a:noFill/>
          </a:ln>
        </p:spPr>
        <p:txBody>
          <a:bodyPr tIns="0" bIns="0" anchor="b"/>
          <a:p>
            <a:pPr>
              <a:lnSpc>
                <a:spcPct val="100000"/>
              </a:lnSpc>
            </a:pPr>
            <a:r>
              <a:rPr b="0" lang="en-US" sz="3600" spc="-49" strike="noStrike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System Design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285" name="Picture Placeholder 5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4914720"/>
          </a:xfrm>
          <a:prstGeom prst="rect">
            <a:avLst/>
          </a:prstGeom>
          <a:ln>
            <a:noFill/>
          </a:ln>
        </p:spPr>
      </p:pic>
      <p:sp>
        <p:nvSpPr>
          <p:cNvPr id="286" name="TextShape 2"/>
          <p:cNvSpPr txBox="1"/>
          <p:nvPr/>
        </p:nvSpPr>
        <p:spPr>
          <a:xfrm>
            <a:off x="1097280" y="5573880"/>
            <a:ext cx="10112760" cy="1167480"/>
          </a:xfrm>
          <a:prstGeom prst="rect">
            <a:avLst/>
          </a:prstGeom>
          <a:noFill/>
          <a:ln>
            <a:noFill/>
          </a:ln>
        </p:spPr>
        <p:txBody>
          <a:bodyPr tIns="0" bIns="0"/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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 IR sensors on the top at the 31 cm from the surface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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 IR- Distance sensors in front of Robot to detect obstacles at 10 cm before collision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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 Micro switches on the front to detect crashes and act in emergencies.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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Calculates Turning Angle 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85840" indent="-285480">
              <a:lnSpc>
                <a:spcPct val="100000"/>
              </a:lnSpc>
              <a:buClr>
                <a:srgbClr val="e48312"/>
              </a:buClr>
              <a:buFont typeface="Wingdings" charset="2"/>
              <a:buChar char=""/>
            </a:pPr>
            <a:r>
              <a:rPr b="0" lang="en-US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Calculates the Distances 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0" y="0"/>
            <a:ext cx="12191760" cy="633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CustomShape 2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CustomShape 3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Line 4"/>
          <p:cNvSpPr/>
          <p:nvPr/>
        </p:nvSpPr>
        <p:spPr>
          <a:xfrm>
            <a:off x="7891920" y="2085480"/>
            <a:ext cx="3566160" cy="36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  <a:alpha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91" name="Content Placeholder 4" descr=""/>
          <p:cNvPicPr/>
          <p:nvPr/>
        </p:nvPicPr>
        <p:blipFill>
          <a:blip r:embed="rId1"/>
          <a:srcRect l="9497" t="0" r="14447" b="0"/>
          <a:stretch/>
        </p:blipFill>
        <p:spPr>
          <a:xfrm>
            <a:off x="633960" y="640080"/>
            <a:ext cx="6909480" cy="5313960"/>
          </a:xfrm>
          <a:prstGeom prst="rect">
            <a:avLst/>
          </a:prstGeom>
          <a:ln>
            <a:noFill/>
          </a:ln>
        </p:spPr>
      </p:pic>
      <p:sp>
        <p:nvSpPr>
          <p:cNvPr id="292" name="TextShape 5"/>
          <p:cNvSpPr txBox="1"/>
          <p:nvPr/>
        </p:nvSpPr>
        <p:spPr>
          <a:xfrm>
            <a:off x="7859520" y="635040"/>
            <a:ext cx="369000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4400" spc="-49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system implementation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3" name="TextShape 6"/>
          <p:cNvSpPr txBox="1"/>
          <p:nvPr/>
        </p:nvSpPr>
        <p:spPr>
          <a:xfrm>
            <a:off x="7859520" y="2198880"/>
            <a:ext cx="3690000" cy="3669840"/>
          </a:xfrm>
          <a:prstGeom prst="rect">
            <a:avLst/>
          </a:prstGeom>
          <a:noFill/>
          <a:ln>
            <a:noFill/>
          </a:ln>
        </p:spPr>
        <p:txBody>
          <a:bodyPr lIns="0" rIns="0"/>
          <a:p>
            <a:pPr marL="91440" indent="-91080">
              <a:lnSpc>
                <a:spcPct val="100000"/>
              </a:lnSpc>
              <a:buClr>
                <a:srgbClr val="e48312"/>
              </a:buClr>
              <a:buFont typeface="Wingdings" charset="2"/>
              <a:buChar char="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 simultaneous threads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e48312"/>
              </a:buClr>
              <a:buFont typeface="Wingdings" charset="2"/>
              <a:buChar char="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Inter-thread communication with Queue-s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e48312"/>
              </a:buClr>
              <a:buFont typeface="Wingdings" charset="2"/>
              <a:buChar char="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Separate threads for data collecting, controlling and supervising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e48312"/>
              </a:buClr>
              <a:buFont typeface="Wingdings" charset="2"/>
              <a:buChar char="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Centralized decision-making, movement control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91440" indent="-91080">
              <a:lnSpc>
                <a:spcPct val="100000"/>
              </a:lnSpc>
              <a:buClr>
                <a:srgbClr val="e48312"/>
              </a:buClr>
              <a:buFont typeface="Wingdings" charset="2"/>
              <a:buChar char="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Git-managed codebase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111</TotalTime>
  <Application>LibreOffice/5.2.3.3$Linux_X86_64 LibreOffice_project/d54a8868f08a7b39642414cf2c8ef2f228f780cf</Application>
  <Words>168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2017-12-08T09:50:54Z</dcterms:created>
  <dc:creator>abbas vahedi</dc:creator>
  <dc:description/>
  <dc:language>hu-HU</dc:language>
  <cp:lastModifiedBy/>
  <dcterms:modified xsi:type="dcterms:W3CDTF">2017-12-08T16:22:43Z</dcterms:modified>
  <cp:revision>16</cp:revision>
  <dc:subject/>
  <dc:title>Embedded Systems Lab Project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